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9" r:id="rId3"/>
    <p:sldId id="280" r:id="rId4"/>
    <p:sldId id="281" r:id="rId5"/>
    <p:sldId id="282" r:id="rId6"/>
    <p:sldId id="283" r:id="rId7"/>
    <p:sldId id="286" r:id="rId8"/>
    <p:sldId id="284" r:id="rId9"/>
    <p:sldId id="288" r:id="rId10"/>
    <p:sldId id="290" r:id="rId11"/>
    <p:sldId id="289"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926"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D59615B-9A3E-4037-84C4-03BC0E7A06B3}" type="datetimeFigureOut">
              <a:rPr lang="de-DE" smtClean="0"/>
              <a:t>31.03.2017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94024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D59615B-9A3E-4037-84C4-03BC0E7A06B3}" type="datetimeFigureOut">
              <a:rPr lang="de-DE" smtClean="0"/>
              <a:t>31.03.2017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528599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D59615B-9A3E-4037-84C4-03BC0E7A06B3}" type="datetimeFigureOut">
              <a:rPr lang="de-DE" smtClean="0"/>
              <a:t>31.03.2017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50213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D59615B-9A3E-4037-84C4-03BC0E7A06B3}" type="datetimeFigureOut">
              <a:rPr lang="de-DE" smtClean="0"/>
              <a:t>31.03.2017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62470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9D59615B-9A3E-4037-84C4-03BC0E7A06B3}" type="datetimeFigureOut">
              <a:rPr lang="de-DE" smtClean="0"/>
              <a:t>31.03.2017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412982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D59615B-9A3E-4037-84C4-03BC0E7A06B3}" type="datetimeFigureOut">
              <a:rPr lang="de-DE" smtClean="0"/>
              <a:t>31.03.2017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247013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D59615B-9A3E-4037-84C4-03BC0E7A06B3}" type="datetimeFigureOut">
              <a:rPr lang="de-DE" smtClean="0"/>
              <a:t>31.03.2017</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1107988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D59615B-9A3E-4037-84C4-03BC0E7A06B3}" type="datetimeFigureOut">
              <a:rPr lang="de-DE" smtClean="0"/>
              <a:t>31.03.2017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55758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D59615B-9A3E-4037-84C4-03BC0E7A06B3}" type="datetimeFigureOut">
              <a:rPr lang="de-DE" smtClean="0"/>
              <a:t>31.03.2017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766269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D59615B-9A3E-4037-84C4-03BC0E7A06B3}" type="datetimeFigureOut">
              <a:rPr lang="de-DE" smtClean="0"/>
              <a:t>31.03.2017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86525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D59615B-9A3E-4037-84C4-03BC0E7A06B3}" type="datetimeFigureOut">
              <a:rPr lang="de-DE" smtClean="0"/>
              <a:t>31.03.2017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74EE951-85AE-4A6F-BC70-FA87844D2B20}" type="slidenum">
              <a:rPr lang="de-DE" smtClean="0"/>
              <a:t>‹Nr.›</a:t>
            </a:fld>
            <a:endParaRPr lang="de-DE"/>
          </a:p>
        </p:txBody>
      </p:sp>
    </p:spTree>
    <p:extLst>
      <p:ext uri="{BB962C8B-B14F-4D97-AF65-F5344CB8AC3E}">
        <p14:creationId xmlns:p14="http://schemas.microsoft.com/office/powerpoint/2010/main" val="3239560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59615B-9A3E-4037-84C4-03BC0E7A06B3}" type="datetimeFigureOut">
              <a:rPr lang="de-DE" smtClean="0"/>
              <a:t>31.03.2017</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EE951-85AE-4A6F-BC70-FA87844D2B20}" type="slidenum">
              <a:rPr lang="de-DE" smtClean="0"/>
              <a:t>‹Nr.›</a:t>
            </a:fld>
            <a:endParaRPr lang="de-DE"/>
          </a:p>
        </p:txBody>
      </p:sp>
    </p:spTree>
    <p:extLst>
      <p:ext uri="{BB962C8B-B14F-4D97-AF65-F5344CB8AC3E}">
        <p14:creationId xmlns:p14="http://schemas.microsoft.com/office/powerpoint/2010/main" val="4078312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wired.com/2014/02/fusion-power-not-yet/" TargetMode="External"/><Relationship Id="rId7" Type="http://schemas.openxmlformats.org/officeDocument/2006/relationships/image" Target="../media/image2.png"/><Relationship Id="rId2" Type="http://schemas.openxmlformats.org/officeDocument/2006/relationships/hyperlink" Target="http://www.usnews.com/news/articles/2014/01/16/congress-ramps-up-funding-for-fusion-energy-technology"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www.nytimes.com/2014/02/13/science/giant-laser-complex-makes-fusion-advance.html?_r=0" TargetMode="External"/><Relationship Id="rId10" Type="http://schemas.openxmlformats.org/officeDocument/2006/relationships/image" Target="../media/image5.png"/><Relationship Id="rId4" Type="http://schemas.openxmlformats.org/officeDocument/2006/relationships/hyperlink" Target="http://www.reuters.com/article/us-science-fusion-idUSBREA1B1TN20140212" TargetMode="External"/><Relationship Id="rId9"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www.lockheedmartin.com/us/products/compact-fusion.html" TargetMode="External"/><Relationship Id="rId2" Type="http://schemas.openxmlformats.org/officeDocument/2006/relationships/hyperlink" Target="http://www.trialphaenergy.com/" TargetMode="Externa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psfc.mit.edu/" TargetMode="External"/><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theguardian.com/big-energy-debate/nuclear-fusion-energy-research" TargetMode="External"/><Relationship Id="rId7" Type="http://schemas.openxmlformats.org/officeDocument/2006/relationships/image" Target="../media/image6.png"/><Relationship Id="rId2" Type="http://schemas.openxmlformats.org/officeDocument/2006/relationships/hyperlink" Target="https://www.rt.com/usa/fusion-energy-power-ignition-806/"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www.nature.com/news/us-plans-for-future-of-fusion-research-1.15993" TargetMode="External"/><Relationship Id="rId4" Type="http://schemas.openxmlformats.org/officeDocument/2006/relationships/hyperlink" Target="http://www.nature.com/news/plasma-physics-the-fusion-upstarts-1.15592" TargetMode="External"/><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hyperlink" Target="http://www.nbcnews.com/science/science-news/how-lockheed-martins-power-play-could-boost-fervor-over-fusion-n227366" TargetMode="External"/><Relationship Id="rId7" Type="http://schemas.openxmlformats.org/officeDocument/2006/relationships/image" Target="../media/image9.png"/><Relationship Id="rId2" Type="http://schemas.openxmlformats.org/officeDocument/2006/relationships/hyperlink" Target="http://www.electronics-eetimes.com/news/cheap-fusion-beats-fossil-fuels"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s://www.bloomberg.com/news/articles/2014-10-15/lockheed-skunk-works-team-tackling-nuclear-fusion-reactor" TargetMode="External"/><Relationship Id="rId10" Type="http://schemas.openxmlformats.org/officeDocument/2006/relationships/image" Target="../media/image12.png"/><Relationship Id="rId4" Type="http://schemas.openxmlformats.org/officeDocument/2006/relationships/hyperlink" Target="http://www.huffingtonpost.com/2014/10/17/lockheed-nuclear-fusion-energy_n_5990900.html?ir=UK+Tech" TargetMode="External"/><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huffingtonpost.com/2015/01/20/fusion-energy-reactor_n_6438772.html" TargetMode="External"/><Relationship Id="rId7" Type="http://schemas.openxmlformats.org/officeDocument/2006/relationships/image" Target="../media/image13.png"/><Relationship Id="rId2" Type="http://schemas.openxmlformats.org/officeDocument/2006/relationships/hyperlink" Target="http://aviationweek.com/technology/skunk-works-reveals-compact-fusion-reactor-details"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www.golem.de/news/kernfusion-mit-forscher-konzipieren-neuen-fusionsreaktor-1508-115691.html" TargetMode="External"/><Relationship Id="rId10" Type="http://schemas.openxmlformats.org/officeDocument/2006/relationships/image" Target="../media/image15.png"/><Relationship Id="rId4" Type="http://schemas.openxmlformats.org/officeDocument/2006/relationships/hyperlink" Target="https://news.mit.edu/2015/small-modular-efficient-fusion-plant-0810" TargetMode="External"/><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www.spiegel.de/wissenschaft/technik/kernfusion-physiker-feiern-zaehmung-der-heissen-gaswolke-a-1050349.html" TargetMode="External"/><Relationship Id="rId7" Type="http://schemas.openxmlformats.org/officeDocument/2006/relationships/image" Target="../media/image16.png"/><Relationship Id="rId2" Type="http://schemas.openxmlformats.org/officeDocument/2006/relationships/hyperlink" Target="http://www.sciencemag.org/news/2015/08/exclusive-secretive-fusion-company-claims-reactor-breakthrough"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www.nytimes.com/2015/10/26/technology/start-ups-take-on-challenge-of-nuclear-fusion.html?_r=2" TargetMode="External"/><Relationship Id="rId10" Type="http://schemas.openxmlformats.org/officeDocument/2006/relationships/image" Target="../media/image1.jpeg"/><Relationship Id="rId4" Type="http://schemas.openxmlformats.org/officeDocument/2006/relationships/hyperlink" Target="https://www.technologyreview.com/s/541286/finally-fusion-takes-small-steps-toward-reality/" TargetMode="External"/><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hyperlink" Target="https://news.mit.edu/2016/heat-loss-fusion-reactors-0121" TargetMode="External"/><Relationship Id="rId7" Type="http://schemas.openxmlformats.org/officeDocument/2006/relationships/image" Target="../media/image1.jpeg"/><Relationship Id="rId2" Type="http://schemas.openxmlformats.org/officeDocument/2006/relationships/hyperlink" Target="http://www.nanalyze.com/2015/12/3-nuclear-fusion-energy-companies-for-investors-to-watch/" TargetMode="Externa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hyperlink" Target="http://www.computerworld.com/article/3028113/sustainable-it/mit-takes-a-page-from-tony-stark-edges-closer-to-an-arc-fusion-reactor.html" TargetMode="External"/><Relationship Id="rId10" Type="http://schemas.openxmlformats.org/officeDocument/2006/relationships/image" Target="../media/image22.jpeg"/><Relationship Id="rId4" Type="http://schemas.openxmlformats.org/officeDocument/2006/relationships/hyperlink" Target="https://www.sciencenews.org/article/nuclear-fusion-gets-boost-private-sector-startups" TargetMode="External"/><Relationship Id="rId9"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hyperlink" Target="http://www.huffingtonpost.co.uk/2016/02/16/fusion-reactor-breakthrough-could-finally-hold-the-key-to-giving-us-clean-abundant-power_n_9242992.html" TargetMode="External"/><Relationship Id="rId7" Type="http://schemas.openxmlformats.org/officeDocument/2006/relationships/image" Target="../media/image23.png"/><Relationship Id="rId2" Type="http://schemas.openxmlformats.org/officeDocument/2006/relationships/hyperlink" Target="http://www.wired.co.uk/article/china-fusion-breakthrough"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www.dailymail.co.uk/sciencetech/article-3499309/Inside-nuclear-fusion-machine-unlimited-energy-Video-shows-giant-reactor-magnets-size-747.html" TargetMode="External"/><Relationship Id="rId10" Type="http://schemas.openxmlformats.org/officeDocument/2006/relationships/image" Target="../media/image26.png"/><Relationship Id="rId4" Type="http://schemas.openxmlformats.org/officeDocument/2006/relationships/hyperlink" Target="http://www.neimagazine.com/features/featurefusion-energy-goal-still-elusive-despite-progress-4813461/" TargetMode="External"/><Relationship Id="rId9" Type="http://schemas.openxmlformats.org/officeDocument/2006/relationships/image" Target="../media/image25.png"/></Relationships>
</file>

<file path=ppt/slides/_rels/slide8.xml.rels><?xml version="1.0" encoding="UTF-8" standalone="yes"?>
<Relationships xmlns="http://schemas.openxmlformats.org/package/2006/relationships"><Relationship Id="rId3" Type="http://schemas.openxmlformats.org/officeDocument/2006/relationships/hyperlink" Target="http://www.world-nuclear-news.org/V-Compact-tokamaks-the-approach-to-bring-fusion-energy-within-reach-3105164.html" TargetMode="External"/><Relationship Id="rId2" Type="http://schemas.openxmlformats.org/officeDocument/2006/relationships/hyperlink" Target="http://gizmodo.com/the-real-problem-with-fusion-energy-1777994830" TargetMode="External"/><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hyperlink" Target="http://www.helionenergy.com/" TargetMode="External"/><Relationship Id="rId2" Type="http://schemas.openxmlformats.org/officeDocument/2006/relationships/hyperlink" Target="http://www.generalfusion.com/?gallery=0&amp;slide=0" TargetMode="Externa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de-DE" dirty="0"/>
          </a:p>
        </p:txBody>
      </p:sp>
      <p:sp>
        <p:nvSpPr>
          <p:cNvPr id="5" name="Inhaltsplatzhalter 4"/>
          <p:cNvSpPr>
            <a:spLocks noGrp="1"/>
          </p:cNvSpPr>
          <p:nvPr>
            <p:ph idx="1"/>
          </p:nvPr>
        </p:nvSpPr>
        <p:spPr>
          <a:xfrm>
            <a:off x="439644" y="1567542"/>
            <a:ext cx="8229600" cy="4525963"/>
          </a:xfrm>
        </p:spPr>
        <p:txBody>
          <a:bodyPr>
            <a:normAutofit fontScale="47500" lnSpcReduction="20000"/>
          </a:bodyPr>
          <a:lstStyle/>
          <a:p>
            <a:pPr marL="0" indent="0">
              <a:buNone/>
            </a:pPr>
            <a:endParaRPr lang="en-US" dirty="0"/>
          </a:p>
          <a:p>
            <a:pPr marL="0" indent="0">
              <a:buNone/>
            </a:pPr>
            <a:endParaRPr lang="en-US" dirty="0"/>
          </a:p>
          <a:p>
            <a:pPr marL="0" indent="0">
              <a:buNone/>
            </a:pPr>
            <a:endParaRPr lang="en-US" dirty="0"/>
          </a:p>
          <a:p>
            <a:pPr marL="0" indent="0">
              <a:buNone/>
            </a:pPr>
            <a:r>
              <a:rPr lang="en-US" b="1" dirty="0"/>
              <a:t>Congress Supercharges Funding for Fusion Energy Technology </a:t>
            </a:r>
            <a:r>
              <a:rPr lang="en-US" dirty="0"/>
              <a:t>(16.1.2014) </a:t>
            </a:r>
            <a:r>
              <a:rPr lang="en-US" dirty="0">
                <a:hlinkClick r:id="rId2"/>
              </a:rPr>
              <a:t>http://www.usnews.com/news/articles/2014/01/16/congress-ramps-up-funding-for-fusion-energy-technology</a:t>
            </a:r>
            <a:endParaRPr lang="en-US" dirty="0"/>
          </a:p>
          <a:p>
            <a:pPr marL="0" indent="0">
              <a:buNone/>
            </a:pPr>
            <a:endParaRPr lang="de-DE" dirty="0"/>
          </a:p>
          <a:p>
            <a:pPr marL="0" indent="0">
              <a:buNone/>
            </a:pPr>
            <a:endParaRPr lang="de-DE" dirty="0"/>
          </a:p>
          <a:p>
            <a:pPr marL="0" indent="0">
              <a:buNone/>
            </a:pPr>
            <a:endParaRPr lang="de-DE" dirty="0"/>
          </a:p>
          <a:p>
            <a:pPr marL="0" indent="0">
              <a:buNone/>
            </a:pPr>
            <a:r>
              <a:rPr lang="en-US" b="1" dirty="0"/>
              <a:t>We’re One Step Closer to Nuclear Fusion Energy</a:t>
            </a:r>
            <a:r>
              <a:rPr lang="en-US" dirty="0"/>
              <a:t> (12.2.2014) </a:t>
            </a:r>
            <a:r>
              <a:rPr lang="en-US" dirty="0">
                <a:hlinkClick r:id="rId3"/>
              </a:rPr>
              <a:t>http://www.wired.com/2014/02/fusion-power-not-yet/</a:t>
            </a:r>
            <a:endParaRPr lang="en-US" dirty="0"/>
          </a:p>
          <a:p>
            <a:pPr marL="0" indent="0">
              <a:buNone/>
            </a:pPr>
            <a:endParaRPr lang="de-DE" dirty="0"/>
          </a:p>
          <a:p>
            <a:pPr marL="0" indent="0">
              <a:buNone/>
            </a:pPr>
            <a:endParaRPr lang="de-DE" dirty="0"/>
          </a:p>
          <a:p>
            <a:pPr marL="0" indent="0">
              <a:buNone/>
            </a:pPr>
            <a:endParaRPr lang="de-DE" b="1" dirty="0"/>
          </a:p>
          <a:p>
            <a:pPr marL="0" indent="0">
              <a:buNone/>
            </a:pPr>
            <a:r>
              <a:rPr lang="de-DE" b="1" dirty="0"/>
              <a:t>US </a:t>
            </a:r>
            <a:r>
              <a:rPr lang="de-DE" b="1" dirty="0" err="1"/>
              <a:t>scientists</a:t>
            </a:r>
            <a:r>
              <a:rPr lang="de-DE" b="1" dirty="0"/>
              <a:t> </a:t>
            </a:r>
            <a:r>
              <a:rPr lang="de-DE" b="1" dirty="0" err="1"/>
              <a:t>achieve</a:t>
            </a:r>
            <a:r>
              <a:rPr lang="de-DE" b="1" dirty="0"/>
              <a:t> „</a:t>
            </a:r>
            <a:r>
              <a:rPr lang="de-DE" b="1" dirty="0" err="1"/>
              <a:t>turning</a:t>
            </a:r>
            <a:r>
              <a:rPr lang="de-DE" b="1" dirty="0"/>
              <a:t> </a:t>
            </a:r>
            <a:r>
              <a:rPr lang="de-DE" b="1" dirty="0" err="1"/>
              <a:t>point</a:t>
            </a:r>
            <a:r>
              <a:rPr lang="de-DE" b="1" dirty="0"/>
              <a:t>“ in </a:t>
            </a:r>
            <a:r>
              <a:rPr lang="de-DE" b="1" dirty="0" err="1"/>
              <a:t>fusion</a:t>
            </a:r>
            <a:r>
              <a:rPr lang="de-DE" b="1" dirty="0"/>
              <a:t> </a:t>
            </a:r>
            <a:r>
              <a:rPr lang="de-DE" b="1" dirty="0" err="1"/>
              <a:t>energy</a:t>
            </a:r>
            <a:r>
              <a:rPr lang="de-DE" b="1" dirty="0"/>
              <a:t> quest</a:t>
            </a:r>
            <a:r>
              <a:rPr lang="de-DE" dirty="0"/>
              <a:t> (12.2.2014) </a:t>
            </a:r>
            <a:r>
              <a:rPr lang="de-DE" dirty="0">
                <a:hlinkClick r:id="rId4"/>
              </a:rPr>
              <a:t>http://www.reuters.com/article/us-science-fusion-idUSBREA1B1TN20140212</a:t>
            </a:r>
            <a:endParaRPr lang="de-DE" dirty="0"/>
          </a:p>
          <a:p>
            <a:pPr marL="0" indent="0">
              <a:buNone/>
            </a:pPr>
            <a:endParaRPr lang="de-DE" dirty="0"/>
          </a:p>
          <a:p>
            <a:pPr marL="0" indent="0">
              <a:buNone/>
            </a:pPr>
            <a:endParaRPr lang="de-DE" dirty="0"/>
          </a:p>
          <a:p>
            <a:pPr marL="0" indent="0">
              <a:buNone/>
            </a:pPr>
            <a:r>
              <a:rPr lang="de-DE" b="1" dirty="0"/>
              <a:t>Giant Laser </a:t>
            </a:r>
            <a:r>
              <a:rPr lang="de-DE" b="1" dirty="0" err="1"/>
              <a:t>Complex</a:t>
            </a:r>
            <a:r>
              <a:rPr lang="de-DE" b="1" dirty="0"/>
              <a:t> </a:t>
            </a:r>
            <a:r>
              <a:rPr lang="de-DE" b="1" dirty="0" err="1"/>
              <a:t>Makes</a:t>
            </a:r>
            <a:r>
              <a:rPr lang="de-DE" b="1" dirty="0"/>
              <a:t> Fusion </a:t>
            </a:r>
            <a:r>
              <a:rPr lang="de-DE" b="1" dirty="0" err="1"/>
              <a:t>Advance</a:t>
            </a:r>
            <a:r>
              <a:rPr lang="de-DE" b="1" dirty="0"/>
              <a:t>, </a:t>
            </a:r>
            <a:r>
              <a:rPr lang="de-DE" b="1" dirty="0" err="1"/>
              <a:t>Finally</a:t>
            </a:r>
            <a:r>
              <a:rPr lang="de-DE" b="1" dirty="0"/>
              <a:t> </a:t>
            </a:r>
            <a:r>
              <a:rPr lang="de-DE" dirty="0"/>
              <a:t>(12.2.2014) </a:t>
            </a:r>
            <a:r>
              <a:rPr lang="de-DE" dirty="0">
                <a:hlinkClick r:id="rId5"/>
              </a:rPr>
              <a:t>http://www.nytimes.com/2014/02/13/science/giant-laser-complex-makes-fusion-advance.html?_r=0</a:t>
            </a:r>
            <a:endParaRPr lang="de-DE" dirty="0"/>
          </a:p>
        </p:txBody>
      </p:sp>
      <p:pic>
        <p:nvPicPr>
          <p:cNvPr id="8" name="Grafik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6"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1564" y="1604937"/>
            <a:ext cx="1479929" cy="50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0250" y="2891254"/>
            <a:ext cx="1190774" cy="5581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91243" y="5089241"/>
            <a:ext cx="1650250" cy="475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4" descr="http://agency.reuters.com/content/dam/openweb/images/brand-assets/reuters-logos/rtr_ahz_rgb_pos1.png/_jcr_content/renditions/original"/>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72554" y="4052731"/>
            <a:ext cx="1311051" cy="574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650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40000" lnSpcReduction="20000"/>
          </a:bodyPr>
          <a:lstStyle/>
          <a:p>
            <a:pPr marL="0" indent="0">
              <a:buNone/>
            </a:pPr>
            <a:endParaRPr lang="de-DE" dirty="0">
              <a:hlinkClick r:id="rId2"/>
            </a:endParaRPr>
          </a:p>
          <a:p>
            <a:pPr marL="0" indent="0">
              <a:buNone/>
            </a:pPr>
            <a:endParaRPr lang="de-DE" dirty="0">
              <a:hlinkClick r:id="rId2"/>
            </a:endParaRPr>
          </a:p>
          <a:p>
            <a:pPr marL="0" indent="0">
              <a:buNone/>
            </a:pPr>
            <a:endParaRPr lang="de-DE" dirty="0">
              <a:hlinkClick r:id="rId2"/>
            </a:endParaRPr>
          </a:p>
          <a:p>
            <a:pPr marL="0" indent="0">
              <a:buNone/>
            </a:pPr>
            <a:r>
              <a:rPr lang="de-DE" dirty="0">
                <a:hlinkClick r:id="rId2"/>
              </a:rPr>
              <a:t>http://www.trialphaenergy.com</a:t>
            </a:r>
            <a:endParaRPr lang="de-DE" dirty="0"/>
          </a:p>
          <a:p>
            <a:pPr marL="0" indent="0">
              <a:buNone/>
            </a:pPr>
            <a:r>
              <a:rPr lang="en-US" dirty="0"/>
              <a:t>Tri Alpha Energy's purpose is to deliver world-changing clean fusion energy technology as fast as possible. Starting with the end in mind – a fusion solution that delivers practical science, engineering integration and competitive economics – TAE developed a unique combination of advanced particle accelerator and plasma physics. The resulting technology is compact, </a:t>
            </a:r>
            <a:r>
              <a:rPr lang="en-US" dirty="0" err="1"/>
              <a:t>aneutronic</a:t>
            </a:r>
            <a:r>
              <a:rPr lang="en-US" dirty="0"/>
              <a:t>, carbon-free and sustainable with a safe environmental profile.</a:t>
            </a:r>
            <a:endParaRPr lang="de-DE" dirty="0"/>
          </a:p>
          <a:p>
            <a:pPr marL="0" indent="0">
              <a:buNone/>
            </a:pPr>
            <a:r>
              <a:rPr lang="en-US" dirty="0"/>
              <a:t>TAE utilizes proprietary advanced beam-driven Field Reversed Configuration (FRC) technology to create a superheated plasma environment. Today, this environment is used for technology development. In a future power plant, hydrogen and boron would fuse (p-B11) generating helium and energy. TAE has taken significant steps toward the engineering integration of the FRC technology and operates a national lab-scale machine (C-2U, pictured at left), which in many aspects resembles a future power plant.</a:t>
            </a:r>
          </a:p>
          <a:p>
            <a:pPr marL="0" indent="0">
              <a:buNone/>
            </a:pPr>
            <a:r>
              <a:rPr lang="en-US" dirty="0"/>
              <a:t>TAE's technology applies a fundamentally different approach to addressing the historic challenges that have hampered fusion-based electricity generation – the inability to maintain fuel particles (plasma) long enough and at temperatures hot enough to validate the path to fusion power.</a:t>
            </a:r>
          </a:p>
          <a:p>
            <a:pPr marL="0" indent="0">
              <a:buNone/>
            </a:pPr>
            <a:endParaRPr lang="en-US" dirty="0"/>
          </a:p>
          <a:p>
            <a:pPr marL="0" indent="0">
              <a:buNone/>
            </a:pPr>
            <a:endParaRPr lang="en-US" dirty="0"/>
          </a:p>
          <a:p>
            <a:pPr marL="0" indent="0">
              <a:buNone/>
            </a:pPr>
            <a:endParaRPr lang="de-DE" dirty="0"/>
          </a:p>
          <a:p>
            <a:pPr marL="0" indent="0">
              <a:buNone/>
            </a:pPr>
            <a:r>
              <a:rPr lang="de-DE" dirty="0">
                <a:hlinkClick r:id="rId3"/>
              </a:rPr>
              <a:t>http://www.lockheedmartin.com/us/products/compact-fusion.html</a:t>
            </a:r>
            <a:endParaRPr lang="de-DE" dirty="0"/>
          </a:p>
          <a:p>
            <a:endParaRPr lang="de-DE" dirty="0"/>
          </a:p>
        </p:txBody>
      </p: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5" name="Picture 8" descr="https://upload.wikimedia.org/wikipedia/en/c/c1/Tri_Alpha_Energy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551" y="1700808"/>
            <a:ext cx="2615641" cy="4320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8152" y="4509120"/>
            <a:ext cx="2191549" cy="50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3391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55000" lnSpcReduction="20000"/>
          </a:bodyPr>
          <a:lstStyle/>
          <a:p>
            <a:pPr marL="0" indent="0">
              <a:buNone/>
            </a:pPr>
            <a:endParaRPr lang="de-DE" sz="4400" dirty="0">
              <a:hlinkClick r:id="rId2"/>
            </a:endParaRPr>
          </a:p>
          <a:p>
            <a:pPr marL="0" indent="0">
              <a:buNone/>
            </a:pPr>
            <a:endParaRPr lang="de-DE" sz="4400" dirty="0">
              <a:hlinkClick r:id="rId2"/>
            </a:endParaRPr>
          </a:p>
          <a:p>
            <a:pPr marL="0" indent="0">
              <a:buNone/>
            </a:pPr>
            <a:endParaRPr lang="de-DE" sz="4400" dirty="0">
              <a:hlinkClick r:id="rId2"/>
            </a:endParaRPr>
          </a:p>
          <a:p>
            <a:pPr marL="0" indent="0">
              <a:buNone/>
            </a:pPr>
            <a:r>
              <a:rPr lang="de-DE" sz="2900" dirty="0">
                <a:hlinkClick r:id="rId2"/>
              </a:rPr>
              <a:t>https://www.psfc.mit.edu/</a:t>
            </a:r>
            <a:endParaRPr lang="de-DE" sz="2900" dirty="0"/>
          </a:p>
          <a:p>
            <a:pPr marL="0" indent="0">
              <a:buNone/>
            </a:pPr>
            <a:r>
              <a:rPr lang="en-US" sz="2500" dirty="0"/>
              <a:t>Making clean, safe and economical fusion energy available to our society is a grand challenge of 21</a:t>
            </a:r>
            <a:r>
              <a:rPr lang="en-US" sz="2500" baseline="30000" dirty="0"/>
              <a:t>st</a:t>
            </a:r>
            <a:r>
              <a:rPr lang="en-US" sz="2500" dirty="0"/>
              <a:t> century science and engineering. The Plasma Science and Fusion Center, along with research partners around the world, seeks to answer this challenge by exploring innovative ways to accelerate the pace of fusion’s development. The PSFC is an interdisciplinary research center because fusion requires an approach that folds in the majority of the engineering and science disciplines found at MIT: physics, nuclear science and engineering, mechanical engineering, chemistry, and material science, to name a few. Our mission is to identify and understand how cutting-edge advances in science and technology can provide fusion energy “smaller and sooner”. The PSFC hosts a wide variety of “small but capable” experimental facilities at the Albany Street corridor on the campus of MIT including plasma devices, powerful superconductor magnets and high-energy accelerators. In parallel, novel measurements are developed for the very challenging fusion environment, which are then are compared to leading-edge theory and simulation. This research mission is completely integrated with the training and mentoring a new generation of multidisciplinary fusion scientists and engineers. All in all this makes the PSFC a vital and important contributor to the fusion energy mission.</a:t>
            </a:r>
            <a:endParaRPr lang="de-DE" sz="2500" dirty="0"/>
          </a:p>
          <a:p>
            <a:endParaRPr lang="de-DE"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1628800"/>
            <a:ext cx="1584176" cy="875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31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de-DE"/>
          </a:p>
        </p:txBody>
      </p:sp>
      <p:sp>
        <p:nvSpPr>
          <p:cNvPr id="5" name="Inhaltsplatzhalter 4"/>
          <p:cNvSpPr>
            <a:spLocks noGrp="1"/>
          </p:cNvSpPr>
          <p:nvPr>
            <p:ph idx="1"/>
          </p:nvPr>
        </p:nvSpPr>
        <p:spPr/>
        <p:txBody>
          <a:bodyPr>
            <a:normAutofit fontScale="47500" lnSpcReduction="20000"/>
          </a:bodyPr>
          <a:lstStyle/>
          <a:p>
            <a:pPr marL="0" indent="0">
              <a:buNone/>
            </a:pPr>
            <a:endParaRPr lang="de-DE" b="1" dirty="0"/>
          </a:p>
          <a:p>
            <a:pPr marL="0" indent="0">
              <a:buNone/>
            </a:pPr>
            <a:endParaRPr lang="de-DE" b="1" dirty="0"/>
          </a:p>
          <a:p>
            <a:pPr marL="0" indent="0">
              <a:buNone/>
            </a:pPr>
            <a:endParaRPr lang="de-DE" b="1" dirty="0"/>
          </a:p>
          <a:p>
            <a:pPr marL="0" indent="0">
              <a:buNone/>
            </a:pPr>
            <a:r>
              <a:rPr lang="de-DE" b="1" dirty="0" err="1"/>
              <a:t>Nuclear</a:t>
            </a:r>
            <a:r>
              <a:rPr lang="de-DE" b="1" dirty="0"/>
              <a:t> </a:t>
            </a:r>
            <a:r>
              <a:rPr lang="de-DE" b="1" dirty="0" err="1"/>
              <a:t>fusion</a:t>
            </a:r>
            <a:r>
              <a:rPr lang="de-DE" b="1" dirty="0"/>
              <a:t> </a:t>
            </a:r>
            <a:r>
              <a:rPr lang="de-DE" b="1" dirty="0" err="1"/>
              <a:t>breakthrough</a:t>
            </a:r>
            <a:r>
              <a:rPr lang="de-DE" b="1" dirty="0"/>
              <a:t>. US </a:t>
            </a:r>
            <a:r>
              <a:rPr lang="de-DE" b="1" dirty="0" err="1"/>
              <a:t>scientists</a:t>
            </a:r>
            <a:r>
              <a:rPr lang="de-DE" b="1" dirty="0"/>
              <a:t> </a:t>
            </a:r>
            <a:r>
              <a:rPr lang="de-DE" b="1" dirty="0" err="1"/>
              <a:t>make</a:t>
            </a:r>
            <a:r>
              <a:rPr lang="de-DE" b="1" dirty="0"/>
              <a:t> </a:t>
            </a:r>
            <a:r>
              <a:rPr lang="de-DE" b="1" dirty="0" err="1"/>
              <a:t>crucial</a:t>
            </a:r>
            <a:r>
              <a:rPr lang="de-DE" b="1" dirty="0"/>
              <a:t> </a:t>
            </a:r>
            <a:r>
              <a:rPr lang="de-DE" b="1" dirty="0" err="1"/>
              <a:t>step</a:t>
            </a:r>
            <a:r>
              <a:rPr lang="de-DE" b="1" dirty="0"/>
              <a:t> </a:t>
            </a:r>
            <a:r>
              <a:rPr lang="de-DE" b="1" dirty="0" err="1"/>
              <a:t>to</a:t>
            </a:r>
            <a:r>
              <a:rPr lang="de-DE" b="1" dirty="0"/>
              <a:t> </a:t>
            </a:r>
            <a:r>
              <a:rPr lang="de-DE" b="1" dirty="0" err="1"/>
              <a:t>limitless</a:t>
            </a:r>
            <a:r>
              <a:rPr lang="de-DE" b="1" dirty="0"/>
              <a:t> power</a:t>
            </a:r>
            <a:r>
              <a:rPr lang="de-DE" dirty="0"/>
              <a:t> (13.2.2014) </a:t>
            </a:r>
            <a:r>
              <a:rPr lang="de-DE" dirty="0">
                <a:hlinkClick r:id="rId2"/>
              </a:rPr>
              <a:t>https://www.rt.com/usa/fusion-energy-power-ignition-806/</a:t>
            </a:r>
            <a:endParaRPr lang="de-DE" dirty="0"/>
          </a:p>
          <a:p>
            <a:pPr marL="0" indent="0">
              <a:buNone/>
            </a:pPr>
            <a:endParaRPr lang="de-DE" dirty="0"/>
          </a:p>
          <a:p>
            <a:pPr marL="0" indent="0">
              <a:buNone/>
            </a:pPr>
            <a:endParaRPr lang="en-US" dirty="0"/>
          </a:p>
          <a:p>
            <a:pPr marL="0" indent="0">
              <a:buNone/>
            </a:pPr>
            <a:endParaRPr lang="en-US" dirty="0"/>
          </a:p>
          <a:p>
            <a:pPr marL="0" indent="0">
              <a:buNone/>
            </a:pPr>
            <a:r>
              <a:rPr lang="en-US" b="1" dirty="0"/>
              <a:t>Back to the future: are we about to crack energy fusion? </a:t>
            </a:r>
            <a:r>
              <a:rPr lang="en-US" dirty="0"/>
              <a:t>(7.5.2014) </a:t>
            </a:r>
            <a:r>
              <a:rPr lang="en-US" dirty="0">
                <a:hlinkClick r:id="rId3"/>
              </a:rPr>
              <a:t>https://www.theguardian.com/big-energy-debate/nuclear-fusion-energy-research</a:t>
            </a:r>
            <a:endParaRPr lang="en-US" dirty="0"/>
          </a:p>
          <a:p>
            <a:pPr marL="0" indent="0">
              <a:buNone/>
            </a:pPr>
            <a:endParaRPr lang="en-US" dirty="0"/>
          </a:p>
          <a:p>
            <a:pPr marL="0" indent="0">
              <a:buNone/>
            </a:pPr>
            <a:endParaRPr lang="en-US" dirty="0"/>
          </a:p>
          <a:p>
            <a:pPr marL="0" indent="0">
              <a:buNone/>
            </a:pPr>
            <a:endParaRPr lang="en-US" dirty="0"/>
          </a:p>
          <a:p>
            <a:pPr marL="0" indent="0">
              <a:buNone/>
            </a:pPr>
            <a:r>
              <a:rPr lang="de-DE" b="1" dirty="0"/>
              <a:t>Plasma </a:t>
            </a:r>
            <a:r>
              <a:rPr lang="de-DE" b="1" dirty="0" err="1"/>
              <a:t>physics</a:t>
            </a:r>
            <a:r>
              <a:rPr lang="de-DE" b="1" dirty="0"/>
              <a:t>: The </a:t>
            </a:r>
            <a:r>
              <a:rPr lang="de-DE" b="1" dirty="0" err="1"/>
              <a:t>fusion</a:t>
            </a:r>
            <a:r>
              <a:rPr lang="de-DE" b="1" dirty="0"/>
              <a:t> </a:t>
            </a:r>
            <a:r>
              <a:rPr lang="de-DE" b="1" dirty="0" err="1"/>
              <a:t>upstarts</a:t>
            </a:r>
            <a:r>
              <a:rPr lang="de-DE" b="1" dirty="0"/>
              <a:t> </a:t>
            </a:r>
            <a:r>
              <a:rPr lang="de-DE" dirty="0"/>
              <a:t>(18.9.2014) </a:t>
            </a:r>
            <a:r>
              <a:rPr lang="de-DE" dirty="0">
                <a:hlinkClick r:id="rId4"/>
              </a:rPr>
              <a:t>http://www.nature.com/news/plasma-physics-the-fusion-upstarts-1.15592</a:t>
            </a: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b="1" dirty="0"/>
              <a:t>US </a:t>
            </a:r>
            <a:r>
              <a:rPr lang="de-DE" b="1" dirty="0" err="1"/>
              <a:t>plans</a:t>
            </a:r>
            <a:r>
              <a:rPr lang="de-DE" b="1" dirty="0"/>
              <a:t> </a:t>
            </a:r>
            <a:r>
              <a:rPr lang="de-DE" b="1" dirty="0" err="1"/>
              <a:t>for</a:t>
            </a:r>
            <a:r>
              <a:rPr lang="de-DE" b="1" dirty="0"/>
              <a:t> </a:t>
            </a:r>
            <a:r>
              <a:rPr lang="de-DE" b="1" dirty="0" err="1"/>
              <a:t>future</a:t>
            </a:r>
            <a:r>
              <a:rPr lang="de-DE" b="1" dirty="0"/>
              <a:t> </a:t>
            </a:r>
            <a:r>
              <a:rPr lang="de-DE" b="1" dirty="0" err="1"/>
              <a:t>of</a:t>
            </a:r>
            <a:r>
              <a:rPr lang="de-DE" b="1" dirty="0"/>
              <a:t> </a:t>
            </a:r>
            <a:r>
              <a:rPr lang="de-DE" b="1" dirty="0" err="1"/>
              <a:t>fusion</a:t>
            </a:r>
            <a:r>
              <a:rPr lang="de-DE" b="1" dirty="0"/>
              <a:t> </a:t>
            </a:r>
            <a:r>
              <a:rPr lang="de-DE" b="1" dirty="0" err="1"/>
              <a:t>research</a:t>
            </a:r>
            <a:r>
              <a:rPr lang="de-DE" dirty="0"/>
              <a:t> (22.9.2014) </a:t>
            </a:r>
            <a:r>
              <a:rPr lang="de-DE" dirty="0">
                <a:hlinkClick r:id="rId5"/>
              </a:rPr>
              <a:t>http://www.nature.com/news/us-plans-for-future-of-fusion-research-1.15993</a:t>
            </a:r>
            <a:endParaRPr lang="de-DE" dirty="0"/>
          </a:p>
          <a:p>
            <a:pPr marL="0" indent="0">
              <a:buNone/>
            </a:pPr>
            <a:endParaRPr lang="en-US" dirty="0"/>
          </a:p>
          <a:p>
            <a:pPr marL="0" indent="0">
              <a:buNone/>
            </a:pPr>
            <a:endParaRPr lang="en-US" dirty="0"/>
          </a:p>
          <a:p>
            <a:pPr marL="0" indent="0">
              <a:buNone/>
            </a:pPr>
            <a:endParaRPr lang="de-DE" dirty="0"/>
          </a:p>
        </p:txBody>
      </p:sp>
      <p:pic>
        <p:nvPicPr>
          <p:cNvPr id="8" name="Grafik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6"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9552" y="1556792"/>
            <a:ext cx="1094924" cy="6158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1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7544" y="2798926"/>
            <a:ext cx="1944216" cy="488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44823" y="3861048"/>
            <a:ext cx="1054765" cy="59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32848" y="4941168"/>
            <a:ext cx="1054765" cy="59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1880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de-DE"/>
          </a:p>
        </p:txBody>
      </p:sp>
      <p:sp>
        <p:nvSpPr>
          <p:cNvPr id="5" name="Inhaltsplatzhalter 4"/>
          <p:cNvSpPr>
            <a:spLocks noGrp="1"/>
          </p:cNvSpPr>
          <p:nvPr>
            <p:ph idx="1"/>
          </p:nvPr>
        </p:nvSpPr>
        <p:spPr/>
        <p:txBody>
          <a:bodyPr>
            <a:normAutofit fontScale="40000" lnSpcReduction="20000"/>
          </a:bodyPr>
          <a:lstStyle/>
          <a:p>
            <a:pPr marL="0" indent="0">
              <a:buNone/>
            </a:pPr>
            <a:endParaRPr lang="de-DE" b="1" dirty="0"/>
          </a:p>
          <a:p>
            <a:pPr marL="0" indent="0">
              <a:buNone/>
            </a:pPr>
            <a:endParaRPr lang="de-DE" b="1" dirty="0"/>
          </a:p>
          <a:p>
            <a:pPr marL="0" indent="0">
              <a:buNone/>
            </a:pPr>
            <a:endParaRPr lang="de-DE" b="1" dirty="0"/>
          </a:p>
          <a:p>
            <a:pPr marL="0" indent="0">
              <a:buNone/>
            </a:pPr>
            <a:endParaRPr lang="de-DE" b="1" dirty="0"/>
          </a:p>
          <a:p>
            <a:pPr marL="0" indent="0">
              <a:buNone/>
            </a:pPr>
            <a:r>
              <a:rPr lang="de-DE" b="1" dirty="0" err="1"/>
              <a:t>Cheap</a:t>
            </a:r>
            <a:r>
              <a:rPr lang="de-DE" b="1" dirty="0"/>
              <a:t> </a:t>
            </a:r>
            <a:r>
              <a:rPr lang="de-DE" b="1" dirty="0" err="1"/>
              <a:t>fusion</a:t>
            </a:r>
            <a:r>
              <a:rPr lang="de-DE" b="1" dirty="0"/>
              <a:t> </a:t>
            </a:r>
            <a:r>
              <a:rPr lang="de-DE" b="1" dirty="0" err="1"/>
              <a:t>beats</a:t>
            </a:r>
            <a:r>
              <a:rPr lang="de-DE" b="1" dirty="0"/>
              <a:t> fossil </a:t>
            </a:r>
            <a:r>
              <a:rPr lang="de-DE" b="1" dirty="0" err="1"/>
              <a:t>fuels</a:t>
            </a:r>
            <a:r>
              <a:rPr lang="de-DE" b="1" dirty="0"/>
              <a:t> </a:t>
            </a:r>
            <a:r>
              <a:rPr lang="de-DE" dirty="0"/>
              <a:t>(13.10.2014) </a:t>
            </a:r>
            <a:r>
              <a:rPr lang="de-DE" dirty="0">
                <a:hlinkClick r:id="rId2"/>
              </a:rPr>
              <a:t>http://www.electronics-eetimes.com/news/cheap-fusion-beats-fossil-fuels</a:t>
            </a: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b="1" dirty="0" err="1"/>
              <a:t>How</a:t>
            </a:r>
            <a:r>
              <a:rPr lang="de-DE" b="1" dirty="0"/>
              <a:t> Lockheed </a:t>
            </a:r>
            <a:r>
              <a:rPr lang="de-DE" b="1" dirty="0" err="1"/>
              <a:t>Martin‘s</a:t>
            </a:r>
            <a:r>
              <a:rPr lang="de-DE" b="1" dirty="0"/>
              <a:t> Power Play </a:t>
            </a:r>
            <a:r>
              <a:rPr lang="de-DE" b="1" dirty="0" err="1"/>
              <a:t>Could</a:t>
            </a:r>
            <a:r>
              <a:rPr lang="de-DE" b="1" dirty="0"/>
              <a:t> </a:t>
            </a:r>
            <a:r>
              <a:rPr lang="de-DE" b="1" dirty="0" err="1"/>
              <a:t>Boost</a:t>
            </a:r>
            <a:r>
              <a:rPr lang="de-DE" b="1" dirty="0"/>
              <a:t> </a:t>
            </a:r>
            <a:r>
              <a:rPr lang="de-DE" b="1" dirty="0" err="1"/>
              <a:t>Fervor</a:t>
            </a:r>
            <a:r>
              <a:rPr lang="de-DE" b="1" dirty="0"/>
              <a:t> Over Fusion</a:t>
            </a:r>
            <a:r>
              <a:rPr lang="de-DE" dirty="0"/>
              <a:t> (16.10.2014) </a:t>
            </a:r>
            <a:r>
              <a:rPr lang="de-DE" dirty="0">
                <a:hlinkClick r:id="rId3"/>
              </a:rPr>
              <a:t>http://www.nbcnews.com/science/science-news/how-lockheed-martins-power-play-could-boost-fervor-over-fusion-n227366</a:t>
            </a:r>
            <a:endParaRPr lang="de-DE" dirty="0"/>
          </a:p>
          <a:p>
            <a:pPr marL="0" indent="0">
              <a:buNone/>
            </a:pPr>
            <a:endParaRPr lang="de-DE" dirty="0"/>
          </a:p>
          <a:p>
            <a:pPr marL="0" indent="0">
              <a:buNone/>
            </a:pPr>
            <a:endParaRPr lang="de-DE" dirty="0"/>
          </a:p>
          <a:p>
            <a:pPr marL="0" indent="0">
              <a:buNone/>
            </a:pPr>
            <a:endParaRPr lang="de-DE" dirty="0"/>
          </a:p>
          <a:p>
            <a:pPr marL="0" indent="0">
              <a:buNone/>
            </a:pPr>
            <a:r>
              <a:rPr lang="en-US" b="1" dirty="0"/>
              <a:t>Experts Skeptical Of Lockheed Martin’s ‘Nuclear Fusion Breakthrough’</a:t>
            </a:r>
            <a:r>
              <a:rPr lang="en-US" dirty="0"/>
              <a:t> (17.10.2014) </a:t>
            </a:r>
            <a:r>
              <a:rPr lang="en-US" dirty="0">
                <a:hlinkClick r:id="rId4"/>
              </a:rPr>
              <a:t>http://www.huffingtonpost.com/2014/10/17/lockheed-nuclear-fusion-energy_n_5990900.html?ir=UK+Tech</a:t>
            </a:r>
            <a:endParaRPr lang="en-US" dirty="0"/>
          </a:p>
          <a:p>
            <a:pPr marL="0" indent="0">
              <a:buNone/>
            </a:pPr>
            <a:endParaRPr lang="en-US" dirty="0"/>
          </a:p>
          <a:p>
            <a:pPr marL="0" indent="0">
              <a:buNone/>
            </a:pPr>
            <a:endParaRPr lang="en-US" dirty="0"/>
          </a:p>
          <a:p>
            <a:pPr marL="0" indent="0">
              <a:buNone/>
            </a:pPr>
            <a:endParaRPr lang="en-US" dirty="0"/>
          </a:p>
          <a:p>
            <a:pPr marL="0" indent="0">
              <a:buNone/>
            </a:pPr>
            <a:r>
              <a:rPr lang="de-DE" b="1" dirty="0"/>
              <a:t>Lockheed </a:t>
            </a:r>
            <a:r>
              <a:rPr lang="de-DE" b="1" dirty="0" err="1"/>
              <a:t>Developing</a:t>
            </a:r>
            <a:r>
              <a:rPr lang="de-DE" b="1" dirty="0"/>
              <a:t> Truck-</a:t>
            </a:r>
            <a:r>
              <a:rPr lang="de-DE" b="1" dirty="0" err="1"/>
              <a:t>Sized</a:t>
            </a:r>
            <a:r>
              <a:rPr lang="de-DE" b="1" dirty="0"/>
              <a:t> </a:t>
            </a:r>
            <a:r>
              <a:rPr lang="de-DE" b="1" dirty="0" err="1"/>
              <a:t>Nuclear</a:t>
            </a:r>
            <a:r>
              <a:rPr lang="de-DE" b="1" dirty="0"/>
              <a:t> Fusion </a:t>
            </a:r>
            <a:r>
              <a:rPr lang="de-DE" b="1" dirty="0" err="1"/>
              <a:t>Reactor</a:t>
            </a:r>
            <a:r>
              <a:rPr lang="de-DE" b="1" dirty="0"/>
              <a:t> </a:t>
            </a:r>
            <a:r>
              <a:rPr lang="de-DE" dirty="0"/>
              <a:t>(25.10.2014) </a:t>
            </a:r>
            <a:r>
              <a:rPr lang="de-DE" dirty="0">
                <a:hlinkClick r:id="rId5"/>
              </a:rPr>
              <a:t>https://www.bloomberg.com/news/articles/2014-10-15/lockheed-skunk-works-team-tackling-nuclear-fusion-reactor</a:t>
            </a:r>
            <a:endParaRPr lang="de-DE" dirty="0"/>
          </a:p>
          <a:p>
            <a:pPr marL="0" indent="0">
              <a:buNone/>
            </a:pPr>
            <a:endParaRPr lang="en-US" dirty="0"/>
          </a:p>
          <a:p>
            <a:pPr marL="0" indent="0">
              <a:buNone/>
            </a:pPr>
            <a:endParaRPr lang="en-US" dirty="0"/>
          </a:p>
          <a:p>
            <a:pPr marL="0" indent="0">
              <a:buNone/>
            </a:pPr>
            <a:endParaRPr lang="de-DE" dirty="0"/>
          </a:p>
        </p:txBody>
      </p:sp>
      <p:pic>
        <p:nvPicPr>
          <p:cNvPr id="8" name="Grafik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6"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1560" y="1556792"/>
            <a:ext cx="1091927" cy="880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52950" y="2780928"/>
            <a:ext cx="1150537" cy="43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2950" y="3933056"/>
            <a:ext cx="1159858" cy="576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7600" y="5013176"/>
            <a:ext cx="1259651" cy="362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528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de-DE"/>
          </a:p>
        </p:txBody>
      </p:sp>
      <p:sp>
        <p:nvSpPr>
          <p:cNvPr id="5" name="Inhaltsplatzhalter 4"/>
          <p:cNvSpPr>
            <a:spLocks noGrp="1"/>
          </p:cNvSpPr>
          <p:nvPr>
            <p:ph idx="1"/>
          </p:nvPr>
        </p:nvSpPr>
        <p:spPr/>
        <p:txBody>
          <a:bodyPr>
            <a:normAutofit fontScale="47500" lnSpcReduction="20000"/>
          </a:bodyPr>
          <a:lstStyle/>
          <a:p>
            <a:pPr marL="0" indent="0">
              <a:buNone/>
            </a:pPr>
            <a:endParaRPr lang="de-DE" dirty="0"/>
          </a:p>
          <a:p>
            <a:pPr marL="0" indent="0">
              <a:buNone/>
            </a:pPr>
            <a:endParaRPr lang="de-DE" dirty="0"/>
          </a:p>
          <a:p>
            <a:pPr marL="0" indent="0">
              <a:buNone/>
            </a:pPr>
            <a:r>
              <a:rPr lang="de-DE" b="1" dirty="0"/>
              <a:t>Skunk Works </a:t>
            </a:r>
            <a:r>
              <a:rPr lang="de-DE" b="1" dirty="0" err="1"/>
              <a:t>Reveals</a:t>
            </a:r>
            <a:r>
              <a:rPr lang="de-DE" b="1" dirty="0"/>
              <a:t> Compact Fusion </a:t>
            </a:r>
            <a:r>
              <a:rPr lang="de-DE" b="1" dirty="0" err="1"/>
              <a:t>Reactor</a:t>
            </a:r>
            <a:r>
              <a:rPr lang="de-DE" b="1" dirty="0"/>
              <a:t> Details </a:t>
            </a:r>
            <a:r>
              <a:rPr lang="de-DE" dirty="0"/>
              <a:t>(25.10.2014) </a:t>
            </a:r>
            <a:r>
              <a:rPr lang="de-DE" dirty="0">
                <a:hlinkClick r:id="rId2"/>
              </a:rPr>
              <a:t>http://aviationweek.com/technology/skunk-works-reveals-compact-fusion-reactor-details</a:t>
            </a:r>
            <a:endParaRPr lang="de-DE" dirty="0"/>
          </a:p>
          <a:p>
            <a:pPr marL="0" indent="0">
              <a:buNone/>
            </a:pPr>
            <a:endParaRPr lang="de-DE" dirty="0"/>
          </a:p>
          <a:p>
            <a:pPr marL="0" indent="0">
              <a:buNone/>
            </a:pPr>
            <a:endParaRPr lang="de-DE" b="1" dirty="0"/>
          </a:p>
          <a:p>
            <a:pPr marL="0" indent="0">
              <a:buNone/>
            </a:pPr>
            <a:endParaRPr lang="de-DE" b="1" dirty="0"/>
          </a:p>
          <a:p>
            <a:pPr marL="0" indent="0">
              <a:buNone/>
            </a:pPr>
            <a:r>
              <a:rPr lang="de-DE" b="1" dirty="0" err="1"/>
              <a:t>Why</a:t>
            </a:r>
            <a:r>
              <a:rPr lang="de-DE" b="1" dirty="0"/>
              <a:t> </a:t>
            </a:r>
            <a:r>
              <a:rPr lang="de-DE" b="1" dirty="0" err="1"/>
              <a:t>It‘s</a:t>
            </a:r>
            <a:r>
              <a:rPr lang="de-DE" b="1" dirty="0"/>
              <a:t> </a:t>
            </a:r>
            <a:r>
              <a:rPr lang="de-DE" b="1" dirty="0" err="1"/>
              <a:t>Taking</a:t>
            </a:r>
            <a:r>
              <a:rPr lang="de-DE" b="1" dirty="0"/>
              <a:t> The U.S. So Long </a:t>
            </a:r>
            <a:r>
              <a:rPr lang="de-DE" b="1" dirty="0" err="1"/>
              <a:t>To</a:t>
            </a:r>
            <a:r>
              <a:rPr lang="de-DE" b="1" dirty="0"/>
              <a:t> </a:t>
            </a:r>
            <a:r>
              <a:rPr lang="de-DE" b="1" dirty="0" err="1"/>
              <a:t>Make</a:t>
            </a:r>
            <a:r>
              <a:rPr lang="de-DE" b="1" dirty="0"/>
              <a:t> Fusion </a:t>
            </a:r>
            <a:r>
              <a:rPr lang="de-DE" b="1" dirty="0" err="1"/>
              <a:t>Energy</a:t>
            </a:r>
            <a:r>
              <a:rPr lang="de-DE" b="1" dirty="0"/>
              <a:t> Work </a:t>
            </a:r>
            <a:r>
              <a:rPr lang="de-DE" dirty="0"/>
              <a:t>(26.1.2015) </a:t>
            </a:r>
            <a:r>
              <a:rPr lang="de-DE" dirty="0">
                <a:hlinkClick r:id="rId3"/>
              </a:rPr>
              <a:t>http://www.huffingtonpost.com/2015/01/20/fusion-energy-reactor_n_6438772.html</a:t>
            </a: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b="1" dirty="0"/>
              <a:t>A </a:t>
            </a:r>
            <a:r>
              <a:rPr lang="de-DE" b="1" dirty="0" err="1"/>
              <a:t>small</a:t>
            </a:r>
            <a:r>
              <a:rPr lang="de-DE" b="1" dirty="0"/>
              <a:t>, modular, </a:t>
            </a:r>
            <a:r>
              <a:rPr lang="de-DE" b="1" dirty="0" err="1"/>
              <a:t>efficient</a:t>
            </a:r>
            <a:r>
              <a:rPr lang="de-DE" b="1" dirty="0"/>
              <a:t> </a:t>
            </a:r>
            <a:r>
              <a:rPr lang="de-DE" b="1" dirty="0" err="1"/>
              <a:t>fusion</a:t>
            </a:r>
            <a:r>
              <a:rPr lang="de-DE" b="1" dirty="0"/>
              <a:t> plant</a:t>
            </a:r>
            <a:r>
              <a:rPr lang="de-DE" dirty="0"/>
              <a:t> (10.8.2015) </a:t>
            </a:r>
            <a:r>
              <a:rPr lang="de-DE" dirty="0">
                <a:hlinkClick r:id="rId4"/>
              </a:rPr>
              <a:t>https://news.mit.edu/2015/small-modular-efficient-fusion-plant-0810</a:t>
            </a: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b="1" dirty="0"/>
              <a:t>MIT-Forscher konzipieren neuen Fusionsreaktor </a:t>
            </a:r>
            <a:r>
              <a:rPr lang="de-DE" dirty="0"/>
              <a:t>(11.8.2015) </a:t>
            </a:r>
            <a:r>
              <a:rPr lang="de-DE" dirty="0">
                <a:hlinkClick r:id="rId5"/>
              </a:rPr>
              <a:t>http://www.golem.de/news/kernfusion-mit-forscher-konzipieren-neuen-fusionsreaktor-1508-115691.html</a:t>
            </a:r>
            <a:endParaRPr lang="de-DE" dirty="0"/>
          </a:p>
          <a:p>
            <a:pPr marL="0" indent="0">
              <a:buNone/>
            </a:pPr>
            <a:endParaRPr lang="de-DE" dirty="0"/>
          </a:p>
          <a:p>
            <a:pPr marL="0" indent="0">
              <a:buNone/>
            </a:pPr>
            <a:endParaRPr lang="de-DE" dirty="0"/>
          </a:p>
        </p:txBody>
      </p:sp>
      <p:pic>
        <p:nvPicPr>
          <p:cNvPr id="8" name="Grafik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6"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9552" y="1556792"/>
            <a:ext cx="1575495" cy="3724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7462" y="2521292"/>
            <a:ext cx="1159858" cy="576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0236" y="3848229"/>
            <a:ext cx="1519476" cy="405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20485" y="4941168"/>
            <a:ext cx="1022892"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370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40000" lnSpcReduction="20000"/>
          </a:bodyPr>
          <a:lstStyle/>
          <a:p>
            <a:pPr marL="0" indent="0">
              <a:buNone/>
            </a:pPr>
            <a:endParaRPr lang="en-US" dirty="0"/>
          </a:p>
          <a:p>
            <a:pPr marL="0" indent="0">
              <a:buNone/>
            </a:pPr>
            <a:endParaRPr lang="en-US" dirty="0"/>
          </a:p>
          <a:p>
            <a:pPr marL="0" indent="0">
              <a:buNone/>
            </a:pPr>
            <a:endParaRPr lang="en-US" dirty="0"/>
          </a:p>
          <a:p>
            <a:pPr marL="0" indent="0">
              <a:buNone/>
            </a:pPr>
            <a:endParaRPr lang="en-US" b="1" dirty="0"/>
          </a:p>
          <a:p>
            <a:pPr marL="0" indent="0">
              <a:buNone/>
            </a:pPr>
            <a:r>
              <a:rPr lang="en-US" b="1" dirty="0"/>
              <a:t>Secretive fusion company claims reactor breakt</a:t>
            </a:r>
            <a:r>
              <a:rPr lang="en-US" dirty="0"/>
              <a:t>hrough (24.8.2015) </a:t>
            </a:r>
            <a:r>
              <a:rPr lang="en-US" dirty="0">
                <a:hlinkClick r:id="rId2"/>
              </a:rPr>
              <a:t>http://www.sciencemag.org/news/2015/08/exclusive-secretive-fusion-company-claims-reactor-breakthrough</a:t>
            </a:r>
            <a:endParaRPr lang="en-US" dirty="0"/>
          </a:p>
          <a:p>
            <a:pPr marL="0" indent="0">
              <a:buNone/>
            </a:pPr>
            <a:endParaRPr lang="de-DE" dirty="0"/>
          </a:p>
          <a:p>
            <a:pPr marL="0" indent="0">
              <a:buNone/>
            </a:pPr>
            <a:endParaRPr lang="de-DE" dirty="0"/>
          </a:p>
          <a:p>
            <a:pPr marL="0" indent="0">
              <a:buNone/>
            </a:pPr>
            <a:endParaRPr lang="de-DE" dirty="0"/>
          </a:p>
          <a:p>
            <a:pPr marL="0" indent="0">
              <a:buNone/>
            </a:pPr>
            <a:endParaRPr lang="de-DE" b="1" dirty="0"/>
          </a:p>
          <a:p>
            <a:pPr marL="0" indent="0">
              <a:buNone/>
            </a:pPr>
            <a:r>
              <a:rPr lang="de-DE" b="1" dirty="0"/>
              <a:t>Kernfusion. Physiker feiern Zähmung der heißen Gaswolke </a:t>
            </a:r>
            <a:r>
              <a:rPr lang="de-DE" dirty="0"/>
              <a:t>(28.8.2015) </a:t>
            </a:r>
            <a:r>
              <a:rPr lang="de-DE" dirty="0">
                <a:hlinkClick r:id="rId3"/>
              </a:rPr>
              <a:t>http://www.spiegel.de/wissenschaft/technik/kernfusion-physiker-feiern-zaehmung-der-heissen-gaswolke-a-1050349.html</a:t>
            </a:r>
            <a:endParaRPr lang="de-DE" dirty="0"/>
          </a:p>
          <a:p>
            <a:pPr marL="0" indent="0">
              <a:buNone/>
            </a:pPr>
            <a:endParaRPr lang="en-US" dirty="0"/>
          </a:p>
          <a:p>
            <a:pPr marL="0" indent="0">
              <a:buNone/>
            </a:pPr>
            <a:endParaRPr lang="en-US" dirty="0"/>
          </a:p>
          <a:p>
            <a:pPr marL="0" indent="0">
              <a:buNone/>
            </a:pPr>
            <a:endParaRPr lang="en-US" dirty="0"/>
          </a:p>
          <a:p>
            <a:pPr marL="0" indent="0">
              <a:buNone/>
            </a:pPr>
            <a:r>
              <a:rPr lang="en-US" b="1" dirty="0"/>
              <a:t>Finally, Fusion Takes Small Steps Toward Reality </a:t>
            </a:r>
            <a:r>
              <a:rPr lang="en-US" dirty="0"/>
              <a:t>(14.9.2015) </a:t>
            </a:r>
            <a:r>
              <a:rPr lang="en-US" dirty="0">
                <a:hlinkClick r:id="rId4"/>
              </a:rPr>
              <a:t>https://www.technologyreview.com/s/541286/finally-fusion-takes-small-steps-toward-reality/</a:t>
            </a:r>
            <a:endParaRPr lang="en-US" dirty="0"/>
          </a:p>
          <a:p>
            <a:pPr marL="0" indent="0">
              <a:buNone/>
            </a:pPr>
            <a:endParaRPr lang="de-DE" dirty="0"/>
          </a:p>
          <a:p>
            <a:pPr marL="0" indent="0">
              <a:buNone/>
            </a:pPr>
            <a:endParaRPr lang="de-DE" b="1" dirty="0"/>
          </a:p>
          <a:p>
            <a:pPr marL="0" indent="0">
              <a:buNone/>
            </a:pPr>
            <a:endParaRPr lang="de-DE" b="1" dirty="0"/>
          </a:p>
          <a:p>
            <a:pPr marL="0" indent="0">
              <a:buNone/>
            </a:pPr>
            <a:r>
              <a:rPr lang="de-DE" b="1" dirty="0"/>
              <a:t>Start-Ups Take on </a:t>
            </a:r>
            <a:r>
              <a:rPr lang="de-DE" b="1" dirty="0" err="1"/>
              <a:t>Challange</a:t>
            </a:r>
            <a:r>
              <a:rPr lang="de-DE" b="1" dirty="0"/>
              <a:t> </a:t>
            </a:r>
            <a:r>
              <a:rPr lang="de-DE" b="1" dirty="0" err="1"/>
              <a:t>of</a:t>
            </a:r>
            <a:r>
              <a:rPr lang="de-DE" b="1" dirty="0"/>
              <a:t> </a:t>
            </a:r>
            <a:r>
              <a:rPr lang="de-DE" b="1" dirty="0" err="1"/>
              <a:t>Nuclear</a:t>
            </a:r>
            <a:r>
              <a:rPr lang="de-DE" b="1" dirty="0"/>
              <a:t> Fusion </a:t>
            </a:r>
            <a:r>
              <a:rPr lang="de-DE" dirty="0"/>
              <a:t>(25.10.2015) </a:t>
            </a:r>
            <a:r>
              <a:rPr lang="de-DE" dirty="0">
                <a:hlinkClick r:id="rId5"/>
              </a:rPr>
              <a:t>http://www.nytimes.com/2015/10/26/technology/start-ups-take-on-challenge-of-nuclear-fusion.html?_r=2</a:t>
            </a:r>
            <a:endParaRPr lang="de-DE" dirty="0"/>
          </a:p>
          <a:p>
            <a:pPr marL="0" indent="0">
              <a:buNone/>
            </a:pPr>
            <a:endParaRPr lang="en-US" dirty="0"/>
          </a:p>
          <a:p>
            <a:pPr marL="0" indent="0">
              <a:buNone/>
            </a:pPr>
            <a:endParaRPr lang="en-US" dirty="0"/>
          </a:p>
          <a:p>
            <a:endParaRPr lang="de-DE" dirty="0"/>
          </a:p>
          <a:p>
            <a:endParaRPr lang="de-DE" dirty="0"/>
          </a:p>
        </p:txBody>
      </p:sp>
      <p:pic>
        <p:nvPicPr>
          <p:cNvPr id="4"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4778" y="5085184"/>
            <a:ext cx="1882966" cy="542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9405" y="1668396"/>
            <a:ext cx="1080120" cy="6075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9405" y="2852936"/>
            <a:ext cx="1748339" cy="5908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7" descr="https://downloads.realviewdigital.com/Technology%20Review/Technology%20Review/splash-logo.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39283" y="4181326"/>
            <a:ext cx="1008382" cy="471406"/>
          </a:xfrm>
          <a:prstGeom prst="rect">
            <a:avLst/>
          </a:prstGeom>
          <a:noFill/>
          <a:extLst>
            <a:ext uri="{909E8E84-426E-40DD-AFC4-6F175D3DCCD1}">
              <a14:hiddenFill xmlns:a14="http://schemas.microsoft.com/office/drawing/2010/main">
                <a:solidFill>
                  <a:srgbClr val="FFFFFF"/>
                </a:solidFill>
              </a14:hiddenFill>
            </a:ext>
          </a:extLst>
        </p:spPr>
      </p:pic>
      <p:pic>
        <p:nvPicPr>
          <p:cNvPr id="8" name="Grafik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spTree>
    <p:extLst>
      <p:ext uri="{BB962C8B-B14F-4D97-AF65-F5344CB8AC3E}">
        <p14:creationId xmlns:p14="http://schemas.microsoft.com/office/powerpoint/2010/main" val="1335108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47500" lnSpcReduction="20000"/>
          </a:bodyPr>
          <a:lstStyle/>
          <a:p>
            <a:endParaRPr lang="en-US" dirty="0"/>
          </a:p>
          <a:p>
            <a:endParaRPr lang="en-US" dirty="0"/>
          </a:p>
          <a:p>
            <a:pPr marL="0" indent="0">
              <a:buNone/>
            </a:pPr>
            <a:r>
              <a:rPr lang="en-US" b="1" dirty="0"/>
              <a:t>3 Nuclear Fusion Energy Companies for Investors to Watch </a:t>
            </a:r>
            <a:r>
              <a:rPr lang="en-US" dirty="0"/>
              <a:t>(4.12.2015) </a:t>
            </a:r>
            <a:r>
              <a:rPr lang="en-US" dirty="0">
                <a:hlinkClick r:id="rId2"/>
              </a:rPr>
              <a:t>http://www.nanalyze.com/2015/12/3-nuclear-fusion-energy-companies-for-investors-to-watch/</a:t>
            </a:r>
            <a:endParaRPr lang="en-US" dirty="0"/>
          </a:p>
          <a:p>
            <a:endParaRPr lang="en-US" dirty="0"/>
          </a:p>
          <a:p>
            <a:endParaRPr lang="en-US" dirty="0"/>
          </a:p>
          <a:p>
            <a:pPr marL="0" indent="0">
              <a:buNone/>
            </a:pPr>
            <a:endParaRPr lang="en-US" b="1" dirty="0"/>
          </a:p>
          <a:p>
            <a:pPr marL="0" indent="0">
              <a:buNone/>
            </a:pPr>
            <a:r>
              <a:rPr lang="en-US" b="1" dirty="0"/>
              <a:t>New finding may explain heat loss in fusion reactors </a:t>
            </a:r>
            <a:r>
              <a:rPr lang="en-US" dirty="0"/>
              <a:t>(21.1.2016) </a:t>
            </a:r>
            <a:r>
              <a:rPr lang="en-US" dirty="0">
                <a:hlinkClick r:id="rId3"/>
              </a:rPr>
              <a:t>https://news.mit.edu/2016/heat-loss-fusion-reactors-0121</a:t>
            </a:r>
            <a:endParaRPr lang="en-US" dirty="0"/>
          </a:p>
          <a:p>
            <a:endParaRPr lang="en-US" dirty="0"/>
          </a:p>
          <a:p>
            <a:endParaRPr lang="en-US" dirty="0"/>
          </a:p>
          <a:p>
            <a:endParaRPr lang="en-US" dirty="0"/>
          </a:p>
          <a:p>
            <a:pPr marL="0" indent="0">
              <a:buNone/>
            </a:pPr>
            <a:r>
              <a:rPr lang="en-US" b="1" dirty="0"/>
              <a:t>Nuclear fusion gets boost from private-sector startups </a:t>
            </a:r>
            <a:r>
              <a:rPr lang="en-US" dirty="0"/>
              <a:t>(27.1.2016) </a:t>
            </a:r>
            <a:r>
              <a:rPr lang="en-US" dirty="0">
                <a:hlinkClick r:id="rId4"/>
              </a:rPr>
              <a:t>https://www.sciencenews.org/article/nuclear-fusion-gets-boost-private-sector-startups</a:t>
            </a: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b="1" dirty="0"/>
              <a:t>MIT takes a page from Tony Stark, edges closer to an ARC fusion reactor </a:t>
            </a:r>
            <a:r>
              <a:rPr lang="en-US" dirty="0"/>
              <a:t>(3.2.2016) </a:t>
            </a:r>
            <a:r>
              <a:rPr lang="en-US" dirty="0">
                <a:hlinkClick r:id="rId5"/>
              </a:rPr>
              <a:t>http://www.computerworld.com/article/3028113/sustainable-it/mit-takes-a-page-from-tony-stark-edges-closer-to-an-arc-fusion-reactor.html</a:t>
            </a:r>
            <a:endParaRPr lang="en-US" dirty="0"/>
          </a:p>
          <a:p>
            <a:endParaRPr lang="en-US" dirty="0"/>
          </a:p>
          <a:p>
            <a:endParaRPr lang="en-US" dirty="0"/>
          </a:p>
          <a:p>
            <a:endParaRPr lang="en-US" dirty="0"/>
          </a:p>
          <a:p>
            <a:endParaRPr lang="en-US" dirty="0"/>
          </a:p>
          <a:p>
            <a:endParaRPr lang="de-DE" dirty="0"/>
          </a:p>
        </p:txBody>
      </p:sp>
      <p:pic>
        <p:nvPicPr>
          <p:cNvPr id="5" name="Picture 15" descr="http://www.nanalyze.com/app/uploads/2013/07/nanalyze-logo.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1576238"/>
            <a:ext cx="1667168" cy="500150"/>
          </a:xfrm>
          <a:prstGeom prst="rect">
            <a:avLst/>
          </a:prstGeom>
          <a:noFill/>
          <a:extLst>
            <a:ext uri="{909E8E84-426E-40DD-AFC4-6F175D3DCCD1}">
              <a14:hiddenFill xmlns:a14="http://schemas.microsoft.com/office/drawing/2010/main">
                <a:solidFill>
                  <a:srgbClr val="FFFFFF"/>
                </a:solidFill>
              </a14:hiddenFill>
            </a:ext>
          </a:extLst>
        </p:spPr>
      </p:pic>
      <p:pic>
        <p:nvPicPr>
          <p:cNvPr id="6" name="Grafik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7"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85205" y="2564904"/>
            <a:ext cx="1800200" cy="4800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207" y="3717032"/>
            <a:ext cx="1721514" cy="4464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descr="http://quallab.pl/wp-content/uploads/2014/05/computerworld.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85207" y="4725144"/>
            <a:ext cx="1566513" cy="646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842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40000" lnSpcReduction="20000"/>
          </a:bodyPr>
          <a:lstStyle/>
          <a:p>
            <a:pPr marL="0" indent="0">
              <a:buNone/>
            </a:pPr>
            <a:endParaRPr lang="en-US" b="1" dirty="0"/>
          </a:p>
          <a:p>
            <a:pPr marL="0" indent="0">
              <a:buNone/>
            </a:pPr>
            <a:endParaRPr lang="en-US" b="1" dirty="0"/>
          </a:p>
          <a:p>
            <a:pPr marL="0" indent="0">
              <a:buNone/>
            </a:pPr>
            <a:endParaRPr lang="en-US" b="1" dirty="0"/>
          </a:p>
          <a:p>
            <a:pPr marL="0" indent="0">
              <a:buNone/>
            </a:pPr>
            <a:r>
              <a:rPr lang="en-US" b="1" dirty="0"/>
              <a:t>Chinese team makes unexpected fusion breakthrough </a:t>
            </a:r>
            <a:r>
              <a:rPr lang="en-US" dirty="0"/>
              <a:t>(9.2.2016) </a:t>
            </a:r>
            <a:r>
              <a:rPr lang="en-US" dirty="0">
                <a:hlinkClick r:id="rId2"/>
              </a:rPr>
              <a:t>http://www.wired.co.uk/article/china-fusion-breakthrough</a:t>
            </a:r>
            <a:endParaRPr lang="en-US" dirty="0"/>
          </a:p>
          <a:p>
            <a:pPr marL="0" indent="0">
              <a:buNone/>
            </a:pPr>
            <a:endParaRPr lang="en-US" dirty="0"/>
          </a:p>
          <a:p>
            <a:pPr marL="0" indent="0">
              <a:buNone/>
            </a:pPr>
            <a:endParaRPr lang="de-DE" b="1" dirty="0"/>
          </a:p>
          <a:p>
            <a:pPr marL="0" indent="0">
              <a:buNone/>
            </a:pPr>
            <a:endParaRPr lang="de-DE" b="1" dirty="0"/>
          </a:p>
          <a:p>
            <a:pPr marL="0" indent="0">
              <a:buNone/>
            </a:pPr>
            <a:r>
              <a:rPr lang="de-DE" b="1" dirty="0"/>
              <a:t>Fusion </a:t>
            </a:r>
            <a:r>
              <a:rPr lang="de-DE" b="1" dirty="0" err="1"/>
              <a:t>Reactor</a:t>
            </a:r>
            <a:r>
              <a:rPr lang="de-DE" b="1" dirty="0"/>
              <a:t> „</a:t>
            </a:r>
            <a:r>
              <a:rPr lang="de-DE" b="1" dirty="0" err="1"/>
              <a:t>Breakthrough</a:t>
            </a:r>
            <a:r>
              <a:rPr lang="de-DE" b="1" dirty="0"/>
              <a:t>“ </a:t>
            </a:r>
            <a:r>
              <a:rPr lang="de-DE" b="1" dirty="0" err="1"/>
              <a:t>Could</a:t>
            </a:r>
            <a:r>
              <a:rPr lang="de-DE" b="1" dirty="0"/>
              <a:t> </a:t>
            </a:r>
            <a:r>
              <a:rPr lang="de-DE" b="1" dirty="0" err="1"/>
              <a:t>Finally</a:t>
            </a:r>
            <a:r>
              <a:rPr lang="de-DE" b="1" dirty="0"/>
              <a:t> Hold The Key </a:t>
            </a:r>
            <a:r>
              <a:rPr lang="de-DE" b="1" dirty="0" err="1"/>
              <a:t>To</a:t>
            </a:r>
            <a:r>
              <a:rPr lang="de-DE" b="1" dirty="0"/>
              <a:t> </a:t>
            </a:r>
            <a:r>
              <a:rPr lang="de-DE" b="1" dirty="0" err="1"/>
              <a:t>Giving</a:t>
            </a:r>
            <a:r>
              <a:rPr lang="de-DE" b="1" dirty="0"/>
              <a:t> </a:t>
            </a:r>
            <a:r>
              <a:rPr lang="de-DE" b="1" dirty="0" err="1"/>
              <a:t>Us</a:t>
            </a:r>
            <a:r>
              <a:rPr lang="de-DE" b="1" dirty="0"/>
              <a:t> Clean, Abundant Power </a:t>
            </a:r>
            <a:r>
              <a:rPr lang="de-DE" dirty="0"/>
              <a:t>(16.2.2016) </a:t>
            </a:r>
            <a:r>
              <a:rPr lang="de-DE" dirty="0">
                <a:hlinkClick r:id="rId3"/>
              </a:rPr>
              <a:t>http://www.huffingtonpost.co.uk/2016/02/16/fusion-reactor-breakthrough-could-finally-hold-the-key-to-giving-us-clean-abundant-power_n_9242992.html</a:t>
            </a:r>
            <a:endParaRPr lang="de-DE" dirty="0"/>
          </a:p>
          <a:p>
            <a:pPr marL="0" indent="0">
              <a:buNone/>
            </a:pPr>
            <a:endParaRPr lang="de-DE" dirty="0"/>
          </a:p>
          <a:p>
            <a:pPr marL="0" indent="0">
              <a:buNone/>
            </a:pPr>
            <a:endParaRPr lang="en-US" b="1" dirty="0"/>
          </a:p>
          <a:p>
            <a:pPr marL="0" indent="0">
              <a:buNone/>
            </a:pPr>
            <a:endParaRPr lang="en-US" b="1" dirty="0"/>
          </a:p>
          <a:p>
            <a:pPr marL="0" indent="0">
              <a:buNone/>
            </a:pPr>
            <a:endParaRPr lang="en-US" b="1" dirty="0"/>
          </a:p>
          <a:p>
            <a:pPr marL="0" indent="0">
              <a:buNone/>
            </a:pPr>
            <a:r>
              <a:rPr lang="en-US" b="1" dirty="0"/>
              <a:t>Fusion energy goal still elusive, despite progress </a:t>
            </a:r>
            <a:r>
              <a:rPr lang="en-US" dirty="0"/>
              <a:t>(17.2.2016) </a:t>
            </a:r>
            <a:r>
              <a:rPr lang="en-US" dirty="0">
                <a:hlinkClick r:id="rId4"/>
              </a:rPr>
              <a:t>http://www.neimagazine.com/features/featurefusion-energy-goal-still-elusive-despite-progress-4813461/</a:t>
            </a:r>
            <a:endParaRPr lang="en-US" dirty="0"/>
          </a:p>
          <a:p>
            <a:pPr marL="0" indent="0">
              <a:buNone/>
            </a:pPr>
            <a:endParaRPr lang="en-US" dirty="0"/>
          </a:p>
          <a:p>
            <a:pPr marL="0" indent="0">
              <a:buNone/>
            </a:pPr>
            <a:endParaRPr lang="de-DE" dirty="0"/>
          </a:p>
          <a:p>
            <a:pPr marL="0" indent="0">
              <a:buNone/>
            </a:pPr>
            <a:endParaRPr lang="de-DE" dirty="0"/>
          </a:p>
          <a:p>
            <a:pPr marL="0" indent="0">
              <a:buNone/>
            </a:pPr>
            <a:r>
              <a:rPr lang="de-DE" b="1" dirty="0"/>
              <a:t>Inside </a:t>
            </a:r>
            <a:r>
              <a:rPr lang="de-DE" b="1" dirty="0" err="1"/>
              <a:t>the</a:t>
            </a:r>
            <a:r>
              <a:rPr lang="de-DE" b="1" dirty="0"/>
              <a:t> </a:t>
            </a:r>
            <a:r>
              <a:rPr lang="de-DE" b="1" dirty="0" err="1"/>
              <a:t>nuclear</a:t>
            </a:r>
            <a:r>
              <a:rPr lang="de-DE" b="1" dirty="0"/>
              <a:t> </a:t>
            </a:r>
            <a:r>
              <a:rPr lang="de-DE" b="1" dirty="0" err="1"/>
              <a:t>fusion</a:t>
            </a:r>
            <a:r>
              <a:rPr lang="de-DE" b="1" dirty="0"/>
              <a:t> </a:t>
            </a:r>
            <a:r>
              <a:rPr lang="de-DE" b="1" dirty="0" err="1"/>
              <a:t>machine</a:t>
            </a:r>
            <a:r>
              <a:rPr lang="de-DE" b="1" dirty="0"/>
              <a:t> </a:t>
            </a:r>
            <a:r>
              <a:rPr lang="de-DE" b="1" dirty="0" err="1"/>
              <a:t>that</a:t>
            </a:r>
            <a:r>
              <a:rPr lang="de-DE" b="1" dirty="0"/>
              <a:t> </a:t>
            </a:r>
            <a:r>
              <a:rPr lang="de-DE" b="1" dirty="0" err="1"/>
              <a:t>could</a:t>
            </a:r>
            <a:r>
              <a:rPr lang="de-DE" b="1" dirty="0"/>
              <a:t> </a:t>
            </a:r>
            <a:r>
              <a:rPr lang="de-DE" b="1" dirty="0" err="1"/>
              <a:t>give</a:t>
            </a:r>
            <a:r>
              <a:rPr lang="de-DE" b="1" dirty="0"/>
              <a:t> </a:t>
            </a:r>
            <a:r>
              <a:rPr lang="de-DE" b="1" dirty="0" err="1"/>
              <a:t>us</a:t>
            </a:r>
            <a:r>
              <a:rPr lang="de-DE" b="1" dirty="0"/>
              <a:t> </a:t>
            </a:r>
            <a:r>
              <a:rPr lang="de-DE" b="1" dirty="0" err="1"/>
              <a:t>unlimited</a:t>
            </a:r>
            <a:r>
              <a:rPr lang="de-DE" b="1" dirty="0"/>
              <a:t> </a:t>
            </a:r>
            <a:r>
              <a:rPr lang="de-DE" b="1" dirty="0" err="1"/>
              <a:t>energy</a:t>
            </a:r>
            <a:r>
              <a:rPr lang="de-DE" dirty="0"/>
              <a:t> (18.3.2016) </a:t>
            </a:r>
            <a:r>
              <a:rPr lang="de-DE" dirty="0">
                <a:hlinkClick r:id="rId5"/>
              </a:rPr>
              <a:t>http://www.dailymail.co.uk/sciencetech/article-3499309/Inside-nuclear-fusion-machine-unlimited-energy-Video-shows-giant-reactor-magnets-size-747.html</a:t>
            </a:r>
            <a:endParaRPr lang="de-DE" dirty="0"/>
          </a:p>
          <a:p>
            <a:endParaRPr lang="en-US" dirty="0"/>
          </a:p>
          <a:p>
            <a:endParaRPr lang="de-DE" dirty="0"/>
          </a:p>
          <a:p>
            <a:endParaRPr lang="de-DE" dirty="0"/>
          </a:p>
        </p:txBody>
      </p:sp>
      <p:pic>
        <p:nvPicPr>
          <p:cNvPr id="4" name="Grafik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5"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9552" y="1556792"/>
            <a:ext cx="1152128" cy="540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8432" y="2564904"/>
            <a:ext cx="1159860"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8432" y="3717033"/>
            <a:ext cx="1364986"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50451" y="5013176"/>
            <a:ext cx="1645286" cy="3900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9356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r>
              <a:rPr lang="de-DE" sz="1400" b="1" dirty="0"/>
              <a:t>The Real Problem </a:t>
            </a:r>
            <a:r>
              <a:rPr lang="de-DE" sz="1400" b="1" dirty="0" err="1"/>
              <a:t>With</a:t>
            </a:r>
            <a:r>
              <a:rPr lang="de-DE" sz="1400" b="1" dirty="0"/>
              <a:t> Fusion </a:t>
            </a:r>
            <a:r>
              <a:rPr lang="de-DE" sz="1400" b="1" dirty="0" err="1"/>
              <a:t>Energy</a:t>
            </a:r>
            <a:r>
              <a:rPr lang="de-DE" sz="1400" b="1" dirty="0"/>
              <a:t> </a:t>
            </a:r>
            <a:r>
              <a:rPr lang="de-DE" sz="1400" dirty="0"/>
              <a:t>(27.5.2016) </a:t>
            </a:r>
            <a:r>
              <a:rPr lang="de-DE" sz="1400" dirty="0">
                <a:hlinkClick r:id="rId2"/>
              </a:rPr>
              <a:t>http://gizmodo.com/the-real-problem-with-fusion-energy-1777994830</a:t>
            </a:r>
            <a:endParaRPr lang="de-DE" sz="1400" dirty="0"/>
          </a:p>
          <a:p>
            <a:pPr marL="0" indent="0">
              <a:buNone/>
            </a:pPr>
            <a:endParaRPr lang="de-DE" dirty="0"/>
          </a:p>
          <a:p>
            <a:pPr marL="0" indent="0">
              <a:buNone/>
            </a:pPr>
            <a:r>
              <a:rPr lang="en-US" sz="1400" b="1" dirty="0"/>
              <a:t>Compact tokamaks: the approach to bring fusion energy within reach</a:t>
            </a:r>
            <a:r>
              <a:rPr lang="en-US" dirty="0"/>
              <a:t> </a:t>
            </a:r>
            <a:r>
              <a:rPr lang="en-US" sz="1400" dirty="0"/>
              <a:t>(31.5.2016) </a:t>
            </a:r>
            <a:r>
              <a:rPr lang="en-US" sz="1400" dirty="0">
                <a:hlinkClick r:id="rId3"/>
              </a:rPr>
              <a:t>http://www.world-nuclear-news.org/V-Compact-tokamaks-the-approach-to-bring-fusion-energy-within-reach-3105164.html</a:t>
            </a:r>
            <a:endParaRPr lang="en-US" sz="1400" dirty="0"/>
          </a:p>
          <a:p>
            <a:pPr marL="0" indent="0">
              <a:buNone/>
            </a:pPr>
            <a:r>
              <a:rPr lang="en-US" sz="1600" dirty="0"/>
              <a:t>“When </a:t>
            </a:r>
            <a:r>
              <a:rPr lang="en-US" sz="1700" dirty="0"/>
              <a:t>ITER was being designed in the 1990s, it was believed that the only feasible way to increase fusion power was to increase machine size. But the size and complexity of ITER has led to very slow progress in the fusion program, with first fusion set for the mid 2020s. Tired of waiting so long and </a:t>
            </a:r>
            <a:r>
              <a:rPr lang="en-US" sz="1700" dirty="0" err="1"/>
              <a:t>recognising</a:t>
            </a:r>
            <a:r>
              <a:rPr lang="en-US" sz="1700" dirty="0"/>
              <a:t> the inherent difficulties of such a big project, some have been questioning the possibility of a smaller way to fusion…Tokamak Energy is leading this movement.”</a:t>
            </a:r>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de-DE" dirty="0"/>
          </a:p>
          <a:p>
            <a:endParaRPr lang="de-DE" dirty="0"/>
          </a:p>
          <a:p>
            <a:endParaRPr lang="de-DE" dirty="0"/>
          </a:p>
          <a:p>
            <a:endParaRPr lang="de-DE" dirty="0"/>
          </a:p>
        </p:txBody>
      </p: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552" y="1556792"/>
            <a:ext cx="1532691" cy="3733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4968" y="2852936"/>
            <a:ext cx="1036915"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5752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40000" lnSpcReduction="20000"/>
          </a:bodyPr>
          <a:lstStyle/>
          <a:p>
            <a:pPr marL="0" indent="0">
              <a:buNone/>
            </a:pPr>
            <a:endParaRPr lang="de-DE" sz="2800" dirty="0">
              <a:hlinkClick r:id="rId2"/>
            </a:endParaRPr>
          </a:p>
          <a:p>
            <a:pPr marL="0" indent="0">
              <a:buNone/>
            </a:pPr>
            <a:endParaRPr lang="de-DE" sz="2800" dirty="0">
              <a:hlinkClick r:id="rId2"/>
            </a:endParaRPr>
          </a:p>
          <a:p>
            <a:pPr marL="0" indent="0">
              <a:buNone/>
            </a:pPr>
            <a:endParaRPr lang="de-DE" sz="2800" dirty="0">
              <a:hlinkClick r:id="rId2"/>
            </a:endParaRPr>
          </a:p>
          <a:p>
            <a:pPr marL="0" indent="0">
              <a:buNone/>
            </a:pPr>
            <a:r>
              <a:rPr lang="de-DE" sz="2800" dirty="0">
                <a:hlinkClick r:id="rId2"/>
              </a:rPr>
              <a:t>http://www.generalfusion.com/?gallery=0&amp;slide=0</a:t>
            </a:r>
            <a:endParaRPr lang="de-DE" sz="2800" dirty="0"/>
          </a:p>
          <a:p>
            <a:pPr marL="0" indent="0">
              <a:buNone/>
            </a:pPr>
            <a:r>
              <a:rPr lang="en-US" dirty="0"/>
              <a:t>Dr. Michel </a:t>
            </a:r>
            <a:r>
              <a:rPr lang="en-US" dirty="0" err="1"/>
              <a:t>Laberge</a:t>
            </a:r>
            <a:r>
              <a:rPr lang="en-US" dirty="0"/>
              <a:t> founded General Fusion with a singular focus to develop economically viable fusion energy. His key insight was realizing that Magnetized Target Fusion, with the aid of modern electronics, materials, and advances in plasma physics, could provide a faster, lower cost, and more practical path to fusion power.</a:t>
            </a:r>
          </a:p>
          <a:p>
            <a:pPr marL="0" indent="0">
              <a:buNone/>
            </a:pPr>
            <a:r>
              <a:rPr lang="en-US" dirty="0"/>
              <a:t>Magnetized target fusion (MTF) is a hybrid between magnetic fusion and inertial confinement fusion.  In MTF, a compact toroid, or donut-shaped magnetized plasma, is compressed mechanically by an imploding conductive shell, heating the plasma to fusion conditions.</a:t>
            </a:r>
          </a:p>
          <a:p>
            <a:pPr marL="0" indent="0">
              <a:buNone/>
            </a:pPr>
            <a:endParaRPr lang="de-DE" sz="2800" i="1" dirty="0">
              <a:hlinkClick r:id="rId3"/>
            </a:endParaRPr>
          </a:p>
          <a:p>
            <a:pPr marL="0" indent="0">
              <a:buNone/>
            </a:pPr>
            <a:endParaRPr lang="de-DE" sz="2800" i="1" dirty="0">
              <a:hlinkClick r:id="rId3"/>
            </a:endParaRPr>
          </a:p>
          <a:p>
            <a:pPr marL="0" indent="0">
              <a:buNone/>
            </a:pPr>
            <a:endParaRPr lang="de-DE" sz="2800" i="1" dirty="0">
              <a:hlinkClick r:id="rId3"/>
            </a:endParaRPr>
          </a:p>
          <a:p>
            <a:pPr marL="0" indent="0">
              <a:buNone/>
            </a:pPr>
            <a:r>
              <a:rPr lang="de-DE" sz="2800" dirty="0">
                <a:hlinkClick r:id="rId3"/>
              </a:rPr>
              <a:t>http://www.helionenergy.com</a:t>
            </a:r>
            <a:endParaRPr lang="de-DE" sz="2800" dirty="0"/>
          </a:p>
          <a:p>
            <a:pPr marL="0" indent="0">
              <a:buNone/>
            </a:pPr>
            <a:r>
              <a:rPr lang="en-US" dirty="0"/>
              <a:t>Magneto-Inertial Fusion: By combining the stability of steady magnetic fusion and the heating of pulsed inertial fusion, a commercially practical system has been realized that is smaller and lower cost than existing programs.</a:t>
            </a:r>
          </a:p>
          <a:p>
            <a:pPr marL="0" indent="0">
              <a:buNone/>
            </a:pPr>
            <a:r>
              <a:rPr lang="en-US" dirty="0"/>
              <a:t>Modular, Distributed Power: A container sized, 50 MW module for base load power generation.</a:t>
            </a:r>
          </a:p>
          <a:p>
            <a:pPr marL="0" indent="0">
              <a:buNone/>
            </a:pPr>
            <a:r>
              <a:rPr lang="en-US" dirty="0"/>
              <a:t>Self-Supplied Helium 3 Fusion: Pulsed, D-He3 fusion simplifies the engineering of a fusion power plant, lowers costs, and is even cleaner than traditional fusion.</a:t>
            </a:r>
          </a:p>
          <a:p>
            <a:pPr marL="0" indent="0">
              <a:buNone/>
            </a:pPr>
            <a:r>
              <a:rPr lang="en-US" dirty="0"/>
              <a:t>Magnetic Compression: Fuel is compressed and heated purely by magnetic fields operated with modern solid state electronics. This eliminates inefficient, expensive laser, piston, or beam techniques used by other fusion approaches.</a:t>
            </a:r>
          </a:p>
          <a:p>
            <a:pPr marL="0" indent="0">
              <a:buNone/>
            </a:pPr>
            <a:r>
              <a:rPr lang="en-US" dirty="0"/>
              <a:t>Direct Energy Conversion: Enabled by pulsed operation, efficient direct conversion decreases plant costs and fusion’s engineering challenges.</a:t>
            </a:r>
          </a:p>
          <a:p>
            <a:pPr marL="0" indent="0">
              <a:buNone/>
            </a:pPr>
            <a:r>
              <a:rPr lang="en-US" dirty="0"/>
              <a:t>Safe: With no possibility of melt-down, or hazardous nuclear waste, fusion does not suffer the drawbacks that make fission an unattractive alternative</a:t>
            </a:r>
            <a:endParaRPr lang="de-DE" dirty="0"/>
          </a:p>
          <a:p>
            <a:pPr marL="0" indent="0">
              <a:buNone/>
            </a:pPr>
            <a:endParaRPr lang="de-DE" dirty="0"/>
          </a:p>
          <a:p>
            <a:endParaRPr lang="de-DE" dirty="0"/>
          </a:p>
        </p:txBody>
      </p: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28184" y="332656"/>
            <a:ext cx="2438424" cy="1054213"/>
          </a:xfrm>
          <a:prstGeom prst="rect">
            <a:avLst/>
          </a:prstGeom>
        </p:spPr>
      </p:pic>
      <p:pic>
        <p:nvPicPr>
          <p:cNvPr id="5"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553" y="1619181"/>
            <a:ext cx="2016224" cy="431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descr="https://media.licdn.com/media/p/6/000/231/397/10e968f.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98274" y="3315004"/>
            <a:ext cx="1512167" cy="51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323531"/>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981</Words>
  <Application>Microsoft Office PowerPoint</Application>
  <PresentationFormat>Bildschirmpräsentation (4:3)</PresentationFormat>
  <Paragraphs>166</Paragraphs>
  <Slides>11</Slides>
  <Notes>0</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LemmensM</dc:creator>
  <cp:lastModifiedBy>Bohlsen</cp:lastModifiedBy>
  <cp:revision>55</cp:revision>
  <dcterms:created xsi:type="dcterms:W3CDTF">2016-07-25T08:39:38Z</dcterms:created>
  <dcterms:modified xsi:type="dcterms:W3CDTF">2017-03-31T13:43:23Z</dcterms:modified>
</cp:coreProperties>
</file>